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1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9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5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6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7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0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6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5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A0CEDA-37DF-4B2C-A0AB-6819F1A948D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99139-AFE8-4C17-BD6D-C8595C7F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When Your Paper Isn’t ABOUT Research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Wait. Stop. Don’t.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6" y="2438400"/>
            <a:ext cx="6798734" cy="28170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/>
              <a:t>DO NOT research until you have a full outline!</a:t>
            </a:r>
          </a:p>
          <a:p>
            <a:pPr lvl="1" algn="ctr"/>
            <a:r>
              <a:rPr lang="en-US" sz="2400" dirty="0"/>
              <a:t>You need a thesis</a:t>
            </a:r>
          </a:p>
          <a:p>
            <a:pPr lvl="1" algn="ctr"/>
            <a:r>
              <a:rPr lang="en-US" sz="2400" dirty="0"/>
              <a:t>You need a list of at least eight complete topic sentences (reasons)</a:t>
            </a:r>
          </a:p>
          <a:p>
            <a:pPr lvl="1" algn="ctr"/>
            <a:r>
              <a:rPr lang="en-US" sz="2400" dirty="0"/>
              <a:t>You need to think of at least one counterargument (opposing view)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255432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you are missing any of these things, </a:t>
            </a:r>
            <a:r>
              <a:rPr lang="en-US" sz="2400" b="1" dirty="0">
                <a:solidFill>
                  <a:schemeClr val="accent4"/>
                </a:solidFill>
              </a:rPr>
              <a:t>step away from the computer</a:t>
            </a:r>
            <a:r>
              <a:rPr lang="en-US" sz="2400" dirty="0"/>
              <a:t>. Sit down and think some more.</a:t>
            </a:r>
          </a:p>
        </p:txBody>
      </p:sp>
    </p:spTree>
    <p:extLst>
      <p:ext uri="{BB962C8B-B14F-4D97-AF65-F5344CB8AC3E}">
        <p14:creationId xmlns:p14="http://schemas.microsoft.com/office/powerpoint/2010/main" val="17959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Use your topic sentences…NOT your thesis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You are </a:t>
            </a:r>
            <a:r>
              <a:rPr lang="en-US" b="1" dirty="0"/>
              <a:t>NOT</a:t>
            </a:r>
            <a:r>
              <a:rPr lang="en-US" dirty="0"/>
              <a:t> looking for a source that agrees with 100% of what you say. This would actually be a problem. You are not being original if you find a source like this!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 are looking for sources that agree with or support </a:t>
            </a:r>
            <a:r>
              <a:rPr lang="en-US" b="1" dirty="0"/>
              <a:t>ONE SMALL POINT </a:t>
            </a:r>
            <a:r>
              <a:rPr lang="en-US" dirty="0"/>
              <a:t>in your paper.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 are also looking for sources that offer </a:t>
            </a:r>
            <a:r>
              <a:rPr lang="en-US" b="1" dirty="0"/>
              <a:t>SPECIFIC DISAGREEMENTS.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0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Evaluating 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700" y="469900"/>
            <a:ext cx="4932303" cy="6235700"/>
          </a:xfrm>
        </p:spPr>
        <p:txBody>
          <a:bodyPr anchor="ctr"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sz="2000" dirty="0"/>
              <a:t>Academic audiences expect sources that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mainly scholarly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Have no inherent conflicts of interest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Show great depth and rigor (way more than we usually see in the news, for example)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Show great breadth (approach the issue from a lot of different angles)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Have been vetted by YOU (you need to be able to explain why each source is worthy of inclusion; this means you need to understand who published it, where, when, why, and how research was collected or conducted)</a:t>
            </a:r>
          </a:p>
        </p:txBody>
      </p:sp>
    </p:spTree>
    <p:extLst>
      <p:ext uri="{BB962C8B-B14F-4D97-AF65-F5344CB8AC3E}">
        <p14:creationId xmlns:p14="http://schemas.microsoft.com/office/powerpoint/2010/main" val="414668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CRAAP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443537"/>
            <a:ext cx="3962400" cy="36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0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Approaching Scholarly Articles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700" y="469900"/>
            <a:ext cx="4808549" cy="6083300"/>
          </a:xfrm>
        </p:spPr>
        <p:txBody>
          <a:bodyPr anchor="ctr">
            <a:normAutofit fontScale="925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dirty="0"/>
              <a:t>DON’T begin at the beginning. Instead, </a:t>
            </a:r>
            <a:r>
              <a:rPr lang="en-US" b="1" dirty="0"/>
              <a:t>use the section headings </a:t>
            </a:r>
            <a:r>
              <a:rPr lang="en-US" dirty="0"/>
              <a:t>and…</a:t>
            </a:r>
          </a:p>
          <a:p>
            <a:pPr marL="50292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Read for major conclusions to test relevance first (look at the END of the article!)</a:t>
            </a:r>
          </a:p>
          <a:p>
            <a:pPr marL="50292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Read for more depth on conclusions and opinions</a:t>
            </a:r>
          </a:p>
          <a:p>
            <a:pPr marL="50292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If this still looks useful, go back and read about methodology (if applicable)</a:t>
            </a:r>
          </a:p>
          <a:p>
            <a:pPr marL="50292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Evaluate credibility/validity of source</a:t>
            </a:r>
          </a:p>
          <a:p>
            <a:pPr marL="50292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Mine source for other resources (look at their Works Cited/Bibliography; they probably have sources that could be useful to you listed there!)</a:t>
            </a:r>
          </a:p>
        </p:txBody>
      </p:sp>
    </p:spTree>
    <p:extLst>
      <p:ext uri="{BB962C8B-B14F-4D97-AF65-F5344CB8AC3E}">
        <p14:creationId xmlns:p14="http://schemas.microsoft.com/office/powerpoint/2010/main" val="26093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General research Tips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5700" y="469900"/>
            <a:ext cx="4808549" cy="5918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Be patient. This is going to take a while. If you’ve spent two hours, great! You’ve just begun.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Use different combinations of search terms and synonyms. You can’t plug the same three words in over and over and expect to find the best results.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Use specific search terms.</a:t>
            </a:r>
          </a:p>
          <a:p>
            <a:pPr>
              <a:lnSpc>
                <a:spcPct val="90000"/>
              </a:lnSpc>
            </a:pPr>
            <a:r>
              <a:rPr lang="en-US" sz="1900" b="1" dirty="0"/>
              <a:t>Use several different databases.</a:t>
            </a:r>
            <a:r>
              <a:rPr lang="en-US" sz="1900" dirty="0"/>
              <a:t> I will be making sure you did this when I look at your AB!</a:t>
            </a:r>
            <a:endParaRPr lang="en-US" sz="1900" b="1" dirty="0"/>
          </a:p>
          <a:p>
            <a:pPr>
              <a:lnSpc>
                <a:spcPct val="90000"/>
              </a:lnSpc>
            </a:pPr>
            <a:r>
              <a:rPr lang="en-US" sz="1900" dirty="0"/>
              <a:t>Know what you are looking for—makes it a lot easier to find. You will need very different kinds of sources for different sections of your paper.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Read strategically and mark up articles as you go.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Email every possible source to yourself as you go. You do not want to lose anything, and we will need to have citation information for EVERYTHING.</a:t>
            </a:r>
          </a:p>
        </p:txBody>
      </p:sp>
    </p:spTree>
    <p:extLst>
      <p:ext uri="{BB962C8B-B14F-4D97-AF65-F5344CB8AC3E}">
        <p14:creationId xmlns:p14="http://schemas.microsoft.com/office/powerpoint/2010/main" val="73629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How to Research</vt:lpstr>
      <vt:lpstr>Wait. Stop. Don’t.</vt:lpstr>
      <vt:lpstr>Use your topic sentences…NOT your thesis</vt:lpstr>
      <vt:lpstr>Evaluating sources</vt:lpstr>
      <vt:lpstr>CRAAP</vt:lpstr>
      <vt:lpstr>Approaching Scholarly Articles</vt:lpstr>
      <vt:lpstr>General research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Research</dc:title>
  <dc:creator>Rebecca Eggenschwiler</dc:creator>
  <cp:lastModifiedBy>Rebecca Eggenschwiler</cp:lastModifiedBy>
  <cp:revision>2</cp:revision>
  <dcterms:created xsi:type="dcterms:W3CDTF">2020-04-16T17:05:14Z</dcterms:created>
  <dcterms:modified xsi:type="dcterms:W3CDTF">2020-04-16T17:07:34Z</dcterms:modified>
</cp:coreProperties>
</file>